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onstanti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nstantia-regular.fntdata"/><Relationship Id="rId11" Type="http://schemas.openxmlformats.org/officeDocument/2006/relationships/slide" Target="slides/slide6.xml"/><Relationship Id="rId22" Type="http://schemas.openxmlformats.org/officeDocument/2006/relationships/font" Target="fonts/Constantia-italic.fntdata"/><Relationship Id="rId10" Type="http://schemas.openxmlformats.org/officeDocument/2006/relationships/slide" Target="slides/slide5.xml"/><Relationship Id="rId21" Type="http://schemas.openxmlformats.org/officeDocument/2006/relationships/font" Target="fonts/Constanti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nstanti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44.png"/><Relationship Id="rId9" Type="http://schemas.openxmlformats.org/officeDocument/2006/relationships/image" Target="../media/image32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jpg"/><Relationship Id="rId5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Relationship Id="rId5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3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3471" y="1277508"/>
            <a:ext cx="8520600" cy="154958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27051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b="1" lang="ru-RU" sz="240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ru-RU" sz="240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 Экспериментальное измерение векторно-фазовой структуры акустического поля вмороженным в лед векторным приемником </a:t>
            </a:r>
            <a:endParaRPr sz="240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42125"/>
            <a:ext cx="8520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1351"/>
              <a:buNone/>
            </a:pPr>
            <a:r>
              <a:rPr lang="ru-RU" sz="2000" u="sng"/>
              <a:t>Кнышов А.А.,</a:t>
            </a:r>
            <a:r>
              <a:rPr lang="ru-RU" sz="2000"/>
              <a:t> Неверов Б.В., Зорин С.С.</a:t>
            </a:r>
            <a:endParaRPr sz="200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350" y="3626713"/>
            <a:ext cx="2319338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:\Acoustics\кафедра\набор на 2 курс 2014\logo.jpg"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3520" y="3773682"/>
            <a:ext cx="1154112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2847460" y="4000018"/>
            <a:ext cx="3797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Физический факультет,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кафедра акустики,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ru-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МГУ имени М.В. Ломоносова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Ломоносов-2024" id="59" name="Google Shape;5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004" y="134257"/>
            <a:ext cx="1165225" cy="10992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865085" y="408769"/>
            <a:ext cx="4572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Международная научная конференция студентов, аспирантов и молодых учёных «Ломоносов-2024»</a:t>
            </a:r>
            <a:endParaRPr b="0" i="0" sz="1400" u="none" cap="none" strike="noStrike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143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ru-RU" sz="240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Дисперсионное уравнение изгибной моды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5145731" y="716250"/>
            <a:ext cx="3927300" cy="4031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Используемое дисперсионное уравнение и уравнения для параметров, входящих в него: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1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скорость продольной волны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1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скорость поперечной волны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модуль сдвига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модуль Юнга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коэф. Пуассона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ω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циклическая частота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1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ru-RU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скорость изгибной волны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ρ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плотность льда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толщина льда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ρ</a:t>
            </a:r>
            <a:r>
              <a:rPr b="0" i="1" lang="ru-RU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плотность воды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прочность льда на изгиб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скорость звука в воде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ускорение свободного падения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sub&gt;&lt;mi&gt;C&lt;/mi&gt;&lt;mi&gt;l&lt;/mi&gt;&lt;/msub&gt;&lt;mo&gt;=&lt;/mo&gt;&lt;msqrt&gt;&lt;mfrac&gt;&lt;mi&gt;E&lt;/mi&gt;&lt;mrow&gt;&lt;mi&gt;&amp;#x3C1;&lt;/mi&gt;&lt;mfenced&gt;&lt;mrow&gt;&lt;mn&gt;1&lt;/mn&gt;&lt;mo&gt;-&lt;/mo&gt;&lt;msup&gt;&lt;mi&gt;&amp;#x3BC;&lt;/mi&gt;&lt;mn&gt;2&lt;/mn&gt;&lt;/msup&gt;&lt;/mrow&gt;&lt;/mfenced&gt;&lt;/mrow&gt;&lt;/mfrac&gt;&lt;/msqrt&gt;&lt;/mstyle&gt;&lt;/math&gt;&quot;,&quot;truncated&quot;:false}" id="159" name="Google Shape;159;p22" title="C subscript l equals square root of fraction numerator E over denominator rho open parentheses 1 minus mu squared close parentheses end fraction end roo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338" y="1060892"/>
            <a:ext cx="1619504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G&lt;/mi&gt;&lt;mo&gt;=&lt;/mo&gt;&lt;mfrac&gt;&lt;mi&gt;E&lt;/mi&gt;&lt;mrow&gt;&lt;mn&gt;2&lt;/mn&gt;&lt;mfenced&gt;&lt;mrow&gt;&lt;mn&gt;1&lt;/mn&gt;&lt;mo&gt;+&lt;/mo&gt;&lt;mi&gt;&amp;#x3BC;&lt;/mi&gt;&lt;/mrow&gt;&lt;/mfenced&gt;&lt;/mrow&gt;&lt;/mfrac&gt;&lt;/mstyle&gt;&lt;/math&gt;&quot;,&quot;truncated&quot;:false}" id="160" name="Google Shape;160;p22" title="G equals fraction numerator E over denominator 2 open parentheses 1 plus mu close parentheses end fractio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91" y="2175789"/>
            <a:ext cx="1243584" cy="495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D&lt;/mi&gt;&lt;mo&gt;=&lt;/mo&gt;&lt;mfrac&gt;&lt;mrow&gt;&lt;mi&gt;E&lt;/mi&gt;&lt;msup&gt;&lt;mi&gt;h&lt;/mi&gt;&lt;mn&gt;3&lt;/mn&gt;&lt;/msup&gt;&lt;/mrow&gt;&lt;mrow&gt;&lt;mn&gt;12&lt;/mn&gt;&lt;mfenced&gt;&lt;mrow&gt;&lt;mn&gt;1&lt;/mn&gt;&lt;mo&gt;-&lt;/mo&gt;&lt;msup&gt;&lt;mi&gt;&amp;#x3BC;&lt;/mi&gt;&lt;mn&gt;2&lt;/mn&gt;&lt;/msup&gt;&lt;/mrow&gt;&lt;/mfenced&gt;&lt;/mrow&gt;&lt;/mfrac&gt;&lt;/mstyle&gt;&lt;/math&gt;&quot;,&quot;truncated&quot;:false}" id="161" name="Google Shape;161;p22" title="D equals fraction numerator E h cubed over denominator 12 open parentheses 1 minus mu squared close parentheses end fraction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9890" y="2117739"/>
            <a:ext cx="1422400" cy="550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p&gt;&lt;mfenced&gt;&lt;mfrac&gt;&lt;mi&gt;&amp;#x3C9;&lt;/mi&gt;&lt;msub&gt;&lt;mi&gt;C&lt;/mi&gt;&lt;mi&gt;f&lt;/mi&gt;&lt;/msub&gt;&lt;/mfrac&gt;&lt;/mfenced&gt;&lt;mn&gt;4&lt;/mn&gt;&lt;/msup&gt;&lt;mo&gt;-&lt;/mo&gt;&lt;mfrac&gt;&lt;mrow&gt;&lt;mi&gt;h&lt;/mi&gt;&lt;mi&gt;&amp;#x3C1;&lt;/mi&gt;&lt;msup&gt;&lt;mi&gt;&amp;#x3C9;&lt;/mi&gt;&lt;mn&gt;2&lt;/mn&gt;&lt;/msup&gt;&lt;/mrow&gt;&lt;mi&gt;D&lt;/mi&gt;&lt;/mfrac&gt;&lt;mo&gt;-&lt;/mo&gt;&lt;mfrac&gt;&lt;msub&gt;&lt;mi&gt;&amp;#x3C1;&lt;/mi&gt;&lt;mi&gt;w&lt;/mi&gt;&lt;/msub&gt;&lt;mi&gt;D&lt;/mi&gt;&lt;/mfrac&gt;&lt;mfenced&gt;&lt;mrow&gt;&lt;mfrac&gt;&lt;msup&gt;&lt;mi&gt;&amp;#x3C9;&lt;/mi&gt;&lt;mn&gt;2&lt;/mn&gt;&lt;/msup&gt;&lt;msqrt&gt;&lt;msup&gt;&lt;mfenced&gt;&lt;mfrac&gt;&lt;mi&gt;&amp;#x3C9;&lt;/mi&gt;&lt;msub&gt;&lt;mi&gt;C&lt;/mi&gt;&lt;mi&gt;f&lt;/mi&gt;&lt;/msub&gt;&lt;/mfrac&gt;&lt;/mfenced&gt;&lt;mn&gt;2&lt;/mn&gt;&lt;/msup&gt;&lt;mo&gt;-&lt;/mo&gt;&lt;msup&gt;&lt;mfenced&gt;&lt;mstyle displaystyle=\&quot;true\&quot;&gt;&lt;mfrac&gt;&lt;mi&gt;&amp;#x3C9;&lt;/mi&gt;&lt;mi&gt;V&lt;/mi&gt;&lt;/mfrac&gt;&lt;/mstyle&gt;&lt;/mfenced&gt;&lt;mn&gt;2&lt;/mn&gt;&lt;/msup&gt;&lt;/msqrt&gt;&lt;/mfrac&gt;&lt;mo&gt;-&lt;/mo&gt;&lt;mi&gt;g&lt;/mi&gt;&lt;/mrow&gt;&lt;/mfenced&gt;&lt;mo&gt;=&lt;/mo&gt;&lt;mn&gt;0&lt;/mn&gt;&lt;/mstyle&gt;&lt;/math&gt;&quot;,&quot;truncated&quot;:false}" id="162" name="Google Shape;162;p22" title="open parentheses omega over C subscript f close parentheses to the power of 4 minus fraction numerator h rho omega squared over denominator D end fraction minus rho subscript w over D open parentheses fraction numerator omega squared over denominator square root of open parentheses omega over C subscript f close parentheses squared minus open parentheses omega over V close parentheses squared end root end fraction minus g close parentheses equals 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891" y="3280044"/>
            <a:ext cx="4412894" cy="91790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504891" y="4392921"/>
            <a:ext cx="499858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Stein P.J. et al., 1998,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Inversion of pack ice elastic wave data to obtain ice physical properties. </a:t>
            </a:r>
            <a:b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{&quot;mathml&quot;:&quot;&lt;math style=\&quot;font-family:stix;font-size:16px;\&quot; xmlns=\&quot;http://www.w3.org/1998/Math/MathML\&quot;&gt;&lt;mstyle mathsize=\&quot;16px\&quot;&gt;&lt;msub&gt;&lt;mi&gt;C&lt;/mi&gt;&lt;mi&gt;t&lt;/mi&gt;&lt;/msub&gt;&lt;mo&gt;=&lt;/mo&gt;&lt;mfrac&gt;&lt;mi&gt;G&lt;/mi&gt;&lt;mi&gt;&amp;#x3C1;&lt;/mi&gt;&lt;/mfrac&gt;&lt;/mstyle&gt;&lt;/math&gt;&quot;,&quot;truncated&quot;:false}" id="164" name="Google Shape;164;p22" title="C subscript t equals G over rho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307" y="1132396"/>
            <a:ext cx="666496" cy="46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-7150" y="1"/>
            <a:ext cx="9129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83C92"/>
                </a:solidFill>
                <a:latin typeface="Constantia"/>
                <a:ea typeface="Constantia"/>
                <a:cs typeface="Constantia"/>
                <a:sym typeface="Constantia"/>
              </a:rPr>
              <a:t>Использование дисперсии упругих волн для оценки характеристик волновода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5759451" y="1159875"/>
            <a:ext cx="2852057" cy="3323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Параметры моделирования: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Толщина льда = 0.4 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Подобранные параметры: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Модуль Юнга =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Модуль Пуассона =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Плотность льда =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Рассчитанная скорость продольных волн: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8" y="966788"/>
            <a:ext cx="5324475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5612" y="3674626"/>
            <a:ext cx="812987" cy="3067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/>
          <p:nvPr/>
        </p:nvCxnSpPr>
        <p:spPr>
          <a:xfrm flipH="1">
            <a:off x="2892238" y="3970244"/>
            <a:ext cx="511175" cy="1333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3443101" y="3970244"/>
            <a:ext cx="114300" cy="2381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" name="Google Shape;175;p23"/>
          <p:cNvSpPr txBox="1"/>
          <p:nvPr/>
        </p:nvSpPr>
        <p:spPr>
          <a:xfrm>
            <a:off x="355600" y="913654"/>
            <a:ext cx="623367" cy="2462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4998" l="-5880" r="-587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4663367" y="4485583"/>
            <a:ext cx="510380" cy="24622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99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4150" y="1195207"/>
            <a:ext cx="1395699" cy="54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1800" y="1023969"/>
            <a:ext cx="4132200" cy="3097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-7150" y="1"/>
            <a:ext cx="9129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Оценка скорости продольных волн по относительным временам распространений мод</a:t>
            </a:r>
            <a:endParaRPr b="0" i="0" sz="2400" u="none" cap="none" strike="noStrike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577888" y="1252150"/>
            <a:ext cx="4315889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(расстояние от источника до приемника) ≈ 146 м.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Δ</a:t>
            </a:r>
            <a:r>
              <a:rPr b="0" i="1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ru-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≈ 0.42 c.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24"/>
          <p:cNvCxnSpPr/>
          <p:nvPr/>
        </p:nvCxnSpPr>
        <p:spPr>
          <a:xfrm>
            <a:off x="6039134" y="2950667"/>
            <a:ext cx="13252" cy="79513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24"/>
          <p:cNvCxnSpPr/>
          <p:nvPr/>
        </p:nvCxnSpPr>
        <p:spPr>
          <a:xfrm>
            <a:off x="6251169" y="2950667"/>
            <a:ext cx="13252" cy="79513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5780717" y="3021753"/>
            <a:ext cx="27166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8" name="Google Shape;188;p24"/>
          <p:cNvCxnSpPr/>
          <p:nvPr/>
        </p:nvCxnSpPr>
        <p:spPr>
          <a:xfrm rot="10800000">
            <a:off x="6257795" y="3021753"/>
            <a:ext cx="5300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9" name="Google Shape;18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5850" y="2680513"/>
            <a:ext cx="400602" cy="3697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6626" y="4331195"/>
            <a:ext cx="89558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Serripierri A., Moreau L., Boue P., Weiss J., Roux P.// The Cryosphere. 2022. V. 16 (6). P. 2527–2543.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Богородский А.В., Маляров К.В. // Фундаментальная и прикладная гидрофизика. 2018. Т. 11 (1). С. 63–73.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77888" y="3348232"/>
            <a:ext cx="4132200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9995" l="0" r="0" t="-39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308751" y="2513032"/>
            <a:ext cx="3920245" cy="63818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7691" l="0" r="0" t="-38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4912610" y="899329"/>
            <a:ext cx="623367" cy="24622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9996" l="-5998" r="-799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8305977" y="3747381"/>
            <a:ext cx="510380" cy="24622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499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27627" y="1169559"/>
            <a:ext cx="1395699" cy="54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268157" y="943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i="0" lang="ru-RU" sz="2400" u="none" cap="none" strike="noStrik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Выводы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318958" y="638628"/>
            <a:ext cx="8520600" cy="438875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114"/>
              <a:buFont typeface="Constantia"/>
              <a:buChar char="●"/>
            </a:pP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основе обработки экспериментальных данных показана возможность регистрации векторным приемником соколеблющегося типа основных мод изгибных колебаний ледовой пластины в диапазоне до 1 кГц: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114"/>
              <a:buNone/>
            </a:pP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нулевая симметричная мода Лэмба (QS</a:t>
            </a:r>
            <a:r>
              <a:rPr baseline="-25000"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114"/>
              <a:buNone/>
            </a:pP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поперечная горизонтально поляризованная мода (SH</a:t>
            </a:r>
            <a:r>
              <a:rPr baseline="-25000"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114"/>
              <a:buNone/>
            </a:pP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изгибная мода.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114"/>
              <a:buFont typeface="Constantia"/>
              <a:buChar char="●"/>
            </a:pP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Характеристики выделенных мод могут быть использованы для оценки параметров ледового слоя. Дисперсия изгибной моды и относительные времена распространений мод QS</a:t>
            </a:r>
            <a:r>
              <a:rPr baseline="-25000"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 SH</a:t>
            </a:r>
            <a:r>
              <a:rPr baseline="-25000"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дают близкие оценки скорости распространения продольных волн во льду.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114"/>
              <a:buFont typeface="Constantia"/>
              <a:buChar char="●"/>
            </a:pP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Следующим шагом проводимых исследований станет разработка пассивной схемы оценки параметров ледового слоя по данным с векторных приемников.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711750" y="1865099"/>
            <a:ext cx="3831675" cy="124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000"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G_1790.JPG" id="207" name="Google Shape;2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599" y="161925"/>
            <a:ext cx="3586163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0900" y="181428"/>
            <a:ext cx="39047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40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Развитие дистанционного мониторинга ледового покрова</a:t>
            </a:r>
            <a:endParaRPr sz="240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229" y="181428"/>
            <a:ext cx="39318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3529" y="2608228"/>
            <a:ext cx="3893700" cy="23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60900" y="1412063"/>
            <a:ext cx="32499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 нам может дать мониторинг льда: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60900" y="1985743"/>
            <a:ext cx="4539700" cy="2662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Лучшее понимание процессов глобального потепления, происходящих в северных широтах.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Новые возможности планирования хозяйственной деятельности в Арктической зоне: судоходство по Северному морскому пути, поиск и разработка месторождений углеводородов на шельфе.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●"/>
            </a:pP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Наблюдение за толщиной и прочностью льда рек и озер при организации зимних переправ.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0" y="79828"/>
            <a:ext cx="9143999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50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Оценка параметров льда по сейсмоакустическим данным</a:t>
            </a:r>
            <a:endParaRPr sz="250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8404" y="825501"/>
            <a:ext cx="2143495" cy="217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97" y="850901"/>
            <a:ext cx="1638392" cy="270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43147" y="681061"/>
            <a:ext cx="4511905" cy="369327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259220" y="3576765"/>
            <a:ext cx="1978503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Stein P.J. et al., 1998,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Inversion of pack</a:t>
            </a:r>
            <a:b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ice elastic wave data to obtain ice physical properties. </a:t>
            </a:r>
            <a:b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199889" y="4370864"/>
            <a:ext cx="524510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Serripierri A., Moreau L., Boue P., Weiss J., Roux P., 2022,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Recovering and monitoring the thickness, density, and elastic properties of sea ice from seismic noise recorded in Svalbard.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6611275" y="2998927"/>
            <a:ext cx="2663598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Преснов Д.А., Собисевич А.Л., Шуруп А.С. 2023,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-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Определение параметров ледового покрова с помощью сейсмоакустического шума.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136800" y="28575"/>
            <a:ext cx="88323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83C92"/>
                </a:solidFill>
                <a:latin typeface="Constantia"/>
                <a:ea typeface="Constantia"/>
                <a:cs typeface="Constantia"/>
                <a:sym typeface="Constantia"/>
              </a:rPr>
              <a:t>Векторный приемник соколеблющегося типа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5041" y="771207"/>
            <a:ext cx="3410268" cy="34102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750578" y="4313497"/>
            <a:ext cx="37625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Векторный приемник, вмороженный в лед.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03829" y="4217790"/>
            <a:ext cx="298096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Стандартное использование для гидроакустических измерений  – применение упругой подвески.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7351487" y="1429658"/>
            <a:ext cx="1647372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Измерение трех ортогональных компонент колебательной скорости.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Более широкий диапазон частот по сравнению со стандартными сейсмометрами.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861" y="781049"/>
            <a:ext cx="3021814" cy="341274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3495675" y="4621274"/>
            <a:ext cx="43865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7051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Гордиенко В.А. Векторно-фазовые методы в акустике. М.: Физматлит, 2007.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89928" y="406399"/>
            <a:ext cx="8520600" cy="624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Цель исследований:</a:t>
            </a:r>
            <a:endParaRPr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30749" y="1283560"/>
            <a:ext cx="5393775" cy="2981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Проведение натурных измерений в ледовых условиях и анализ </a:t>
            </a:r>
            <a:r>
              <a:rPr b="0" i="0" lang="ru-RU" sz="2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возможностей применения векторных приемников для решения задач сейсмоакустического мониторинга параметров ледового покрова акватории.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499" y="1329348"/>
            <a:ext cx="29813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258319" y="184275"/>
            <a:ext cx="862736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30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Натурные измерения на гидроакустическом полигоне МГУ</a:t>
            </a:r>
            <a:br>
              <a:rPr lang="ru-RU" sz="230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30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(февраль 2024 года)</a:t>
            </a:r>
            <a:endParaRPr sz="230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225" y="2224150"/>
            <a:ext cx="357925" cy="2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4450" y="1486925"/>
            <a:ext cx="317475" cy="2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58" y="1248964"/>
            <a:ext cx="5834744" cy="3281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Image 2024-02-21 at 13.41.01 (1).jpeg" id="107" name="Google Shape;10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3360" y="1415142"/>
            <a:ext cx="2358799" cy="3145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0" y="117501"/>
            <a:ext cx="9144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Используемое в эксперименте оборудование </a:t>
            </a:r>
            <a:endParaRPr b="0" i="0" sz="2400" u="none" cap="none" strike="noStrike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61" y="790740"/>
            <a:ext cx="2558360" cy="3411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Image 2024-02-21 at 13.41.00.jpeg" id="114" name="Google Shape;11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9126" y="812802"/>
            <a:ext cx="2559058" cy="3412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Image 2024-02-21 at 19.06.15.jpeg" id="115" name="Google Shape;11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5901" y="812800"/>
            <a:ext cx="2578553" cy="343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3168196" y="4368800"/>
            <a:ext cx="26325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Измерение температурного профиля и глубины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34521" y="4296886"/>
            <a:ext cx="24547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АЦП + аккумуляторы + портативный генератор для калибровки трактов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6052777" y="4358528"/>
            <a:ext cx="26435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Автономный измерительный комплекс перед установкой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174363" y="114299"/>
            <a:ext cx="8317454" cy="907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Модовая структура акустического поля ледовой пластины на низких частотах</a:t>
            </a:r>
            <a:endParaRPr b="0" i="0" sz="2400" u="none" cap="none" strike="noStrike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063" y="926374"/>
            <a:ext cx="6106661" cy="310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292473" y="3998150"/>
            <a:ext cx="8678106" cy="1031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низких частотах </a:t>
            </a:r>
            <a:r>
              <a:rPr b="0" i="1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когда </a:t>
            </a:r>
            <a:r>
              <a:rPr b="0" i="1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b="0" i="1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 100 Гц · м, здесь </a:t>
            </a:r>
            <a:r>
              <a:rPr b="0" i="1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толщина льда, основной вклад в регистрируемый сигнал дают четыре моды [1]: нулевые симметричная и антисимметричная моды Лэмба (QS</a:t>
            </a:r>
            <a:r>
              <a:rPr b="0" baseline="-2500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QA</a:t>
            </a:r>
            <a:r>
              <a:rPr b="0" baseline="-2500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горизонтально поляризованная мода (SH</a:t>
            </a:r>
            <a:r>
              <a:rPr b="0" baseline="-2500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и гравитационная изгибная мода (QS).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Serripierri A., et al. // The Cryosphere. 2022. V. 16. No. P. 2527.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8538" y="997747"/>
            <a:ext cx="283779" cy="28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1724" y="1021976"/>
            <a:ext cx="283779" cy="283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84806" y="10449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700">
                <a:solidFill>
                  <a:srgbClr val="083C92"/>
                </a:solidFill>
                <a:latin typeface="Arial"/>
                <a:ea typeface="Arial"/>
                <a:cs typeface="Arial"/>
                <a:sym typeface="Arial"/>
              </a:rPr>
              <a:t>Экспериментальные данные</a:t>
            </a:r>
            <a:endParaRPr sz="2700">
              <a:solidFill>
                <a:srgbClr val="083C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830" y="896017"/>
            <a:ext cx="4132200" cy="309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630" y="896017"/>
            <a:ext cx="4128614" cy="309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3981" y="3599722"/>
            <a:ext cx="403324" cy="32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1139" y="1107216"/>
            <a:ext cx="745749" cy="2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31479" y="2983196"/>
            <a:ext cx="745751" cy="262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51649" y="2046256"/>
            <a:ext cx="745749" cy="280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2211562" y="3831429"/>
            <a:ext cx="5447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(а)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6731472" y="3831429"/>
            <a:ext cx="4904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(б)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84095" y="4137297"/>
            <a:ext cx="8135470" cy="784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 временных реализаций сигналов с трех каналов векторного приемника (а) от удара кувалдой по поверхности льда, а также сумма модулей спектрограмм этих сигналов (б).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3043797" y="427276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51450" y="2982913"/>
            <a:ext cx="358775" cy="28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92562" y="2782301"/>
            <a:ext cx="378461" cy="28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49863" y="2918572"/>
            <a:ext cx="645750" cy="243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1"/>
          <p:cNvCxnSpPr/>
          <p:nvPr/>
        </p:nvCxnSpPr>
        <p:spPr>
          <a:xfrm>
            <a:off x="5665601" y="3047907"/>
            <a:ext cx="90487" cy="1698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" name="Google Shape;147;p21"/>
          <p:cNvCxnSpPr/>
          <p:nvPr/>
        </p:nvCxnSpPr>
        <p:spPr>
          <a:xfrm>
            <a:off x="5424301" y="3263807"/>
            <a:ext cx="134937" cy="12541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" name="Google Shape;148;p21"/>
          <p:cNvCxnSpPr/>
          <p:nvPr/>
        </p:nvCxnSpPr>
        <p:spPr>
          <a:xfrm flipH="1">
            <a:off x="6416488" y="3151094"/>
            <a:ext cx="511175" cy="1333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6967351" y="3151094"/>
            <a:ext cx="114300" cy="2381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" name="Google Shape;150;p21"/>
          <p:cNvSpPr txBox="1"/>
          <p:nvPr/>
        </p:nvSpPr>
        <p:spPr>
          <a:xfrm>
            <a:off x="4738553" y="781609"/>
            <a:ext cx="512897" cy="21544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8886" l="-9523" r="-952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7921587" y="3599722"/>
            <a:ext cx="400879" cy="21544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5554" l="-3029" r="-605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917947" y="1019386"/>
            <a:ext cx="1395699" cy="547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